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3" r:id="rId1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8" Type="http://schemas.openxmlformats.org/officeDocument/2006/relationships/slide" Target="slides/slide3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E0E8F5A-4F1E-BBBB-CDD4-13EA32C3859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0552B3-E753-4546-A638-5867D35664AB}" type="slidenum">
              <a:rPr kumimoji="0" lang="en-US" altLang="zh-CN"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1682" name="Rectangle 2">
            <a:extLst>
              <a:ext uri="{FF2B5EF4-FFF2-40B4-BE49-F238E27FC236}">
                <a16:creationId xmlns:a16="http://schemas.microsoft.com/office/drawing/2014/main" id="{14A99F9F-4DBC-39DD-82AB-6C4542FD562E}"/>
              </a:ext>
            </a:extLst>
          </p:cNvPr>
          <p:cNvSpPr>
            <a:spLocks noChangeArrowheads="1" noTextEdit="1"/>
          </p:cNvSpPr>
          <p:nvPr>
            <p:ph type="sldImg"/>
          </p:nvPr>
        </p:nvSpPr>
        <p:spPr>
          <a:ln/>
        </p:spPr>
      </p:sp>
      <p:sp>
        <p:nvSpPr>
          <p:cNvPr id="71683" name="Rectangle 3">
            <a:extLst>
              <a:ext uri="{FF2B5EF4-FFF2-40B4-BE49-F238E27FC236}">
                <a16:creationId xmlns:a16="http://schemas.microsoft.com/office/drawing/2014/main" id="{032045EB-3E65-55FF-C88B-E9641D5EEFDC}"/>
              </a:ext>
            </a:extLst>
          </p:cNvPr>
          <p:cNvSpPr>
            <a:spLocks noGrp="1" noChangeArrowheads="1"/>
          </p:cNvSpPr>
          <p:nvPr>
            <p:ph type="body" idx="1"/>
          </p:nvPr>
        </p:nvSpPr>
        <p:spPr/>
        <p:txBody>
          <a:bodyPr/>
          <a:lstStyle/>
          <a:p>
            <a:r>
              <a:rPr lang="en-US" altLang="zh-CN">
                <a:ea typeface="宋体" panose="02010600030101010101" pitchFamily="2" charset="-122"/>
              </a:rPr>
              <a:t>1. Isolated in outbreak concerning apple cider.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2.xml"/><Relationship Id="rId2" Type="http://schemas.openxmlformats.org/officeDocument/2006/relationships/notesSlide" Target="../notesSlides/notesSlide11.xml"/><Relationship Id="rId3" Type="http://schemas.openxmlformats.org/officeDocument/2006/relationships/image" Target="../media/image183.jpeg"/></Relationships>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01CC13-BA5A-228B-E281-723400FE09A5}"/>
              </a:ext>
            </a:extLst>
          </p:cNvPr>
          <p:cNvSpPr>
            <a:spLocks noGrp="1" noChangeArrowheads="1"/>
          </p:cNvSpPr>
          <p:nvPr>
            <p:ph type="title"/>
          </p:nvPr>
        </p:nvSpPr>
        <p:spPr>
          <a:xfrm>
            <a:off x="1066800" y="152400"/>
            <a:ext cx="2209800" cy="990600"/>
          </a:xfrm>
        </p:spPr>
        <p:txBody>
          <a:bodyPr/>
          <a:lstStyle/>
          <a:p>
            <a:r>
              <a:rPr lang="en-US" altLang="zh-CN" sz="2400" i="1">
                <a:ea typeface="宋体" panose="02010600030101010101" pitchFamily="2" charset="-122"/>
              </a:rPr>
              <a:t>PARASITES</a:t>
            </a:r>
          </a:p>
        </p:txBody>
      </p:sp>
      <p:sp>
        <p:nvSpPr>
          <p:cNvPr id="62467" name="Rectangle 3">
            <a:extLst>
              <a:ext uri="{FF2B5EF4-FFF2-40B4-BE49-F238E27FC236}">
                <a16:creationId xmlns:a16="http://schemas.microsoft.com/office/drawing/2014/main" id="{D18267D3-DC70-C2E5-A2F3-A7E7DE0B402C}"/>
              </a:ext>
            </a:extLst>
          </p:cNvPr>
          <p:cNvSpPr>
            <a:spLocks noGrp="1" noChangeArrowheads="1"/>
          </p:cNvSpPr>
          <p:nvPr>
            <p:ph type="body" idx="1"/>
          </p:nvPr>
        </p:nvSpPr>
        <p:spPr>
          <a:xfrm>
            <a:off x="838200" y="2133600"/>
            <a:ext cx="7772400" cy="4114800"/>
          </a:xfrm>
        </p:spPr>
        <p:txBody>
          <a:bodyPr/>
          <a:lstStyle/>
          <a:p>
            <a:pPr>
              <a:buFontTx/>
              <a:buNone/>
            </a:pPr>
            <a:r>
              <a:rPr lang="en-US" altLang="zh-CN" sz="2400" b="1">
                <a:solidFill>
                  <a:schemeClr val="tx2"/>
                </a:solidFill>
                <a:ea typeface="宋体" panose="02010600030101010101" pitchFamily="2" charset="-122"/>
              </a:rPr>
              <a:t>  </a:t>
            </a:r>
            <a:r>
              <a:rPr lang="en-US" altLang="zh-CN" b="1">
                <a:ea typeface="宋体" panose="02010600030101010101" pitchFamily="2" charset="-122"/>
              </a:rPr>
              <a:t>Cryptosporidium parvum</a:t>
            </a:r>
          </a:p>
          <a:p>
            <a:pPr lvl="1"/>
            <a:endParaRPr lang="en-US" altLang="zh-CN" sz="3200" b="1">
              <a:ea typeface="宋体" panose="02010600030101010101" pitchFamily="2" charset="-122"/>
            </a:endParaRPr>
          </a:p>
          <a:p>
            <a:pPr lvl="1"/>
            <a:r>
              <a:rPr lang="en-US" altLang="zh-CN" sz="2400" b="1">
                <a:solidFill>
                  <a:schemeClr val="hlink"/>
                </a:solidFill>
                <a:ea typeface="宋体" panose="02010600030101010101" pitchFamily="2" charset="-122"/>
              </a:rPr>
              <a:t>Protozoan</a:t>
            </a:r>
          </a:p>
          <a:p>
            <a:pPr lvl="1"/>
            <a:r>
              <a:rPr lang="en-US" altLang="zh-CN" sz="2400" b="1">
                <a:solidFill>
                  <a:schemeClr val="hlink"/>
                </a:solidFill>
                <a:ea typeface="宋体" panose="02010600030101010101" pitchFamily="2" charset="-122"/>
              </a:rPr>
              <a:t>Incubation: 1-12 days</a:t>
            </a:r>
          </a:p>
          <a:p>
            <a:pPr lvl="1"/>
            <a:r>
              <a:rPr lang="en-US" altLang="zh-CN" sz="2400" b="1">
                <a:solidFill>
                  <a:schemeClr val="hlink"/>
                </a:solidFill>
                <a:ea typeface="宋体" panose="02010600030101010101" pitchFamily="2" charset="-122"/>
              </a:rPr>
              <a:t>Symptoms: </a:t>
            </a:r>
            <a:r>
              <a:rPr lang="en-US" altLang="zh-CN" sz="2400">
                <a:solidFill>
                  <a:schemeClr val="hlink"/>
                </a:solidFill>
                <a:ea typeface="宋体" panose="02010600030101010101" pitchFamily="2" charset="-122"/>
              </a:rPr>
              <a:t>severe diarrhea, may have no symptoms</a:t>
            </a:r>
          </a:p>
          <a:p>
            <a:pPr lvl="1"/>
            <a:r>
              <a:rPr lang="en-US" altLang="zh-CN" sz="2400" b="1">
                <a:solidFill>
                  <a:schemeClr val="hlink"/>
                </a:solidFill>
                <a:ea typeface="宋体" panose="02010600030101010101" pitchFamily="2" charset="-122"/>
              </a:rPr>
              <a:t>Foods</a:t>
            </a:r>
            <a:r>
              <a:rPr lang="en-US" altLang="zh-CN" sz="2400">
                <a:solidFill>
                  <a:schemeClr val="hlink"/>
                </a:solidFill>
                <a:ea typeface="宋体" panose="02010600030101010101" pitchFamily="2" charset="-122"/>
              </a:rPr>
              <a:t>: water, raw foods, unpasteurized cider, ready-to-eat</a:t>
            </a:r>
          </a:p>
          <a:p>
            <a:pPr lvl="1"/>
            <a:r>
              <a:rPr lang="en-US" altLang="zh-CN" sz="2400" b="1">
                <a:solidFill>
                  <a:schemeClr val="hlink"/>
                </a:solidFill>
                <a:ea typeface="宋体" panose="02010600030101010101" pitchFamily="2" charset="-122"/>
              </a:rPr>
              <a:t>Source</a:t>
            </a:r>
            <a:r>
              <a:rPr lang="en-US" altLang="zh-CN" sz="2400">
                <a:solidFill>
                  <a:schemeClr val="hlink"/>
                </a:solidFill>
                <a:ea typeface="宋体" panose="02010600030101010101" pitchFamily="2" charset="-122"/>
              </a:rPr>
              <a:t>: humans, cattle, barn-wash</a:t>
            </a:r>
            <a:endParaRPr lang="en-US" altLang="zh-CN" sz="2400" b="1">
              <a:solidFill>
                <a:schemeClr val="hlink"/>
              </a:solidFill>
              <a:ea typeface="宋体" panose="02010600030101010101" pitchFamily="2" charset="-122"/>
            </a:endParaRPr>
          </a:p>
        </p:txBody>
      </p:sp>
      <p:pic>
        <p:nvPicPr>
          <p:cNvPr id="62468" name="Picture 4">
            <a:extLst>
              <a:ext uri="{FF2B5EF4-FFF2-40B4-BE49-F238E27FC236}">
                <a16:creationId xmlns:a16="http://schemas.microsoft.com/office/drawing/2014/main" id="{4FA9087F-BB0B-3584-886E-36C1FDADF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274" t="10768" r="15044" b="13853"/>
          <a:stretch>
            <a:fillRect/>
          </a:stretch>
        </p:blipFill>
        <p:spPr bwMode="auto">
          <a:xfrm>
            <a:off x="6248400" y="228600"/>
            <a:ext cx="2571750" cy="2667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2467">
                                            <p:txEl>
                                              <p:pRg st="0" end="0"/>
                                            </p:txEl>
                                          </p:spTgt>
                                        </p:tgtEl>
                                        <p:attrNameLst>
                                          <p:attrName>style.visibility</p:attrName>
                                        </p:attrNameLst>
                                      </p:cBhvr>
                                      <p:to>
                                        <p:strVal val="visible"/>
                                      </p:to>
                                    </p:set>
                                    <p:anim to="" calcmode="lin" valueType="num">
                                      <p:cBhvr>
                                        <p:cTn id="7" dur="1" fill="hold"/>
                                        <p:tgtEl>
                                          <p:spTgt spid="62467">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2467">
                                            <p:txEl>
                                              <p:pRg st="2" end="2"/>
                                            </p:txEl>
                                          </p:spTgt>
                                        </p:tgtEl>
                                        <p:attrNameLst>
                                          <p:attrName>style.visibility</p:attrName>
                                        </p:attrNameLst>
                                      </p:cBhvr>
                                      <p:to>
                                        <p:strVal val="visible"/>
                                      </p:to>
                                    </p:set>
                                    <p:anim to="" calcmode="lin" valueType="num">
                                      <p:cBhvr>
                                        <p:cTn id="12" dur="1" fill="hold"/>
                                        <p:tgtEl>
                                          <p:spTgt spid="62467">
                                            <p:txEl>
                                              <p:pRg st="2" end="2"/>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62467">
                                            <p:txEl>
                                              <p:pRg st="3" end="3"/>
                                            </p:txEl>
                                          </p:spTgt>
                                        </p:tgtEl>
                                        <p:attrNameLst>
                                          <p:attrName>style.visibility</p:attrName>
                                        </p:attrNameLst>
                                      </p:cBhvr>
                                      <p:to>
                                        <p:strVal val="visible"/>
                                      </p:to>
                                    </p:set>
                                    <p:anim to="" calcmode="lin" valueType="num">
                                      <p:cBhvr>
                                        <p:cTn id="17" dur="1" fill="hold"/>
                                        <p:tgtEl>
                                          <p:spTgt spid="62467">
                                            <p:txEl>
                                              <p:pRg st="3" end="3"/>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62467">
                                            <p:txEl>
                                              <p:pRg st="4" end="4"/>
                                            </p:txEl>
                                          </p:spTgt>
                                        </p:tgtEl>
                                        <p:attrNameLst>
                                          <p:attrName>style.visibility</p:attrName>
                                        </p:attrNameLst>
                                      </p:cBhvr>
                                      <p:to>
                                        <p:strVal val="visible"/>
                                      </p:to>
                                    </p:set>
                                    <p:anim to="" calcmode="lin" valueType="num">
                                      <p:cBhvr>
                                        <p:cTn id="22" dur="1" fill="hold"/>
                                        <p:tgtEl>
                                          <p:spTgt spid="62467">
                                            <p:txEl>
                                              <p:pRg st="4" end="4"/>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62467">
                                            <p:txEl>
                                              <p:pRg st="5" end="5"/>
                                            </p:txEl>
                                          </p:spTgt>
                                        </p:tgtEl>
                                        <p:attrNameLst>
                                          <p:attrName>style.visibility</p:attrName>
                                        </p:attrNameLst>
                                      </p:cBhvr>
                                      <p:to>
                                        <p:strVal val="visible"/>
                                      </p:to>
                                    </p:set>
                                    <p:anim to="" calcmode="lin" valueType="num">
                                      <p:cBhvr>
                                        <p:cTn id="27" dur="1" fill="hold"/>
                                        <p:tgtEl>
                                          <p:spTgt spid="62467">
                                            <p:txEl>
                                              <p:pRg st="5" end="5"/>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62467">
                                            <p:txEl>
                                              <p:pRg st="6" end="6"/>
                                            </p:txEl>
                                          </p:spTgt>
                                        </p:tgtEl>
                                        <p:attrNameLst>
                                          <p:attrName>style.visibility</p:attrName>
                                        </p:attrNameLst>
                                      </p:cBhvr>
                                      <p:to>
                                        <p:strVal val="visible"/>
                                      </p:to>
                                    </p:set>
                                    <p:anim to="" calcmode="lin" valueType="num">
                                      <p:cBhvr>
                                        <p:cTn id="32" dur="1" fill="hold"/>
                                        <p:tgtEl>
                                          <p:spTgt spid="62467">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bldLvl="3"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